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EEC3C"/>
    <a:srgbClr val="9EFF29"/>
    <a:srgbClr val="A4660C"/>
    <a:srgbClr val="952F69"/>
    <a:srgbClr val="FF856D"/>
    <a:srgbClr val="FF2549"/>
    <a:srgbClr val="003635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0537" y="3160386"/>
            <a:ext cx="6153463" cy="1149286"/>
          </a:xfrm>
        </p:spPr>
        <p:txBody>
          <a:bodyPr>
            <a:normAutofit/>
          </a:bodyPr>
          <a:lstStyle/>
          <a:p>
            <a:r>
              <a:rPr lang="kk-KZ" sz="2300" dirty="0">
                <a:solidFill>
                  <a:srgbClr val="FFC000"/>
                </a:solidFill>
              </a:rPr>
              <a:t>Лекция </a:t>
            </a:r>
            <a:r>
              <a:rPr lang="ru-RU" sz="2300" dirty="0">
                <a:solidFill>
                  <a:srgbClr val="FFC000"/>
                </a:solidFill>
              </a:rPr>
              <a:t>11 Анализ сетевой безопасности в </a:t>
            </a:r>
            <a:r>
              <a:rPr lang="en-US" sz="2300" dirty="0">
                <a:solidFill>
                  <a:srgbClr val="FFC000"/>
                </a:solidFill>
              </a:rPr>
              <a:t>Linux</a:t>
            </a:r>
            <a:br>
              <a:rPr lang="en-US" sz="2300" dirty="0">
                <a:solidFill>
                  <a:srgbClr val="FFC000"/>
                </a:solidFill>
              </a:rPr>
            </a:br>
            <a:r>
              <a:rPr lang="kk-KZ" sz="2300" dirty="0">
                <a:solidFill>
                  <a:srgbClr val="FFC000"/>
                </a:solidFill>
              </a:rPr>
              <a:t>Старший преподаватель: Карюкин В</a:t>
            </a:r>
            <a:r>
              <a:rPr lang="ru-RU" sz="2300" dirty="0">
                <a:solidFill>
                  <a:srgbClr val="FFC000"/>
                </a:solidFill>
              </a:rPr>
              <a:t>.И.</a:t>
            </a:r>
            <a:endParaRPr lang="en-US" sz="2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5AD51-B4FC-4FC4-BF97-0AC873D4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885" y="194838"/>
            <a:ext cx="5486898" cy="734552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Захват пакетов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92616-2CDE-4889-8344-A0FC34F16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захвата пакетов с помощью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выполните следующие простые действия: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списка доступных сетевых интерфейсов в окне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выберите интерфейс, на котором вы хотите перехватывать пакеты.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панели инструментов в верхней части нажмите кнопку «Старт», чтобы начать захват пакетов на выбранном интерфейсе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остановить захват пакетов, нажмите кнопку «Стоп»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85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331A6-8A85-4383-A07A-74C3FD2F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815" y="194838"/>
            <a:ext cx="5381967" cy="719562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Захват пакетов</a:t>
            </a:r>
            <a:endParaRPr lang="LID4096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C4BB1A-3427-4BFE-8FA0-B477395A3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2318"/>
            <a:ext cx="4146937" cy="2869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5876B-1923-4CB4-8345-63350DA43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740" y="1672318"/>
            <a:ext cx="4802360" cy="29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AB3C7-D8EE-4B87-B802-BBE99C8D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389" y="194838"/>
            <a:ext cx="5494393" cy="712067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Фильтрация пакетов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8B84A-E371-4707-B97D-1A759649D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1469035"/>
            <a:ext cx="8679305" cy="33503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отображает большое количество пакетов для одной сетевой активности. В обычной сети тысячи пакетов перемещаются туда-сюда. Очень трудно найти конкретный пакет среди тысяч захваченных пакетов. Здесь на помощь приходит функция фильтрации отображения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фильтров отображения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можете отображать только те типы пакетов, которые вы ищете. Таким образом, результаты сужаются, и вам будет легче найти то, что вы ищете. Вы можете фильтровать результаты на основе протоколов, IP-адресов источника и назначения, номера порта и некоторых других.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9E908-C163-41E0-AC19-2840A513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895" y="194838"/>
            <a:ext cx="5501888" cy="704572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Фильтрация пакетов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5F161A-B565-45B8-9C4A-3D0F27D28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20" y="1388776"/>
            <a:ext cx="5768444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3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CE009-7CC6-4B37-BD63-34EF0E87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845" y="194838"/>
            <a:ext cx="5426937" cy="704572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Фильтрация пакетов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B9A7E5-1F6E-4EC9-96C0-7B4AD367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86" y="1304143"/>
            <a:ext cx="8761751" cy="3245372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например, отфильтруем все пакеты, отправленные на 194.67.215.125. Набираем строку в поле фильтра и нажимаем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LID4096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10CBFC-3D20-47C0-8FC5-A93AD29BF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254" y="2103236"/>
            <a:ext cx="4730500" cy="30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7AA44-0607-4E88-8821-D7508A2E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875" y="194838"/>
            <a:ext cx="5471908" cy="712067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Фильтрация пакетов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882E6-B8A2-488F-A7B2-58FA5A40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42" y="1275735"/>
            <a:ext cx="8507295" cy="361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А чтобы получить не только отправленные пакеты, но и полученные в ответ от этого узла, можно объединить два условия</a:t>
            </a:r>
            <a:endParaRPr lang="LID4096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01C7-4F88-4E4A-AA84-802E4F460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58" y="1999151"/>
            <a:ext cx="4770400" cy="30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B2943-0AA0-4F53-A18E-ACC04FD4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33" y="194838"/>
            <a:ext cx="5561849" cy="697077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Фильтрация пакетов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C2173-1B50-4E4C-8660-EDA0FB3F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2" y="1304143"/>
            <a:ext cx="8724275" cy="353018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Бывает, вы не всегда знаете всю необходимую для фильтрации информацию, а просто хотите изучить сеть. Вы можете добавить любое поле пакета в качестве колонки и посмотреть его содержимое в общем окне для каждого пакета</a:t>
            </a:r>
            <a:endParaRPr lang="en-US" sz="2400" dirty="0"/>
          </a:p>
          <a:p>
            <a:pPr algn="just"/>
            <a:r>
              <a:rPr lang="ru-RU" sz="2400" dirty="0"/>
              <a:t>Например, вывести в видео колонки </a:t>
            </a:r>
            <a:r>
              <a:rPr lang="ru-RU" sz="2400" dirty="0" err="1"/>
              <a:t>ttl</a:t>
            </a:r>
            <a:r>
              <a:rPr lang="ru-RU" sz="2400" dirty="0"/>
              <a:t> (время жизни) пакета. Для этого откройте информацию о пакете, найдите это поле в разделе IP. Затем вызовите контекстное меню и выберите опцию </a:t>
            </a:r>
            <a:r>
              <a:rPr lang="ru-RU" sz="2400" b="1" dirty="0" err="1"/>
              <a:t>Apply</a:t>
            </a:r>
            <a:r>
              <a:rPr lang="ru-RU" sz="2400" b="1" dirty="0"/>
              <a:t> As </a:t>
            </a:r>
            <a:r>
              <a:rPr lang="ru-RU" sz="2400" b="1" dirty="0" err="1"/>
              <a:t>Column</a:t>
            </a:r>
            <a:endParaRPr lang="en-US" sz="2400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604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4C6E1-DC6D-4E1B-A95B-4F28F600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351" y="194838"/>
            <a:ext cx="5434432" cy="697077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Фильтрация пакетов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3B18085-3A08-45D8-AC11-E593CDD41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869" y="1343806"/>
            <a:ext cx="5857890" cy="36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6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699F-07B3-4B76-9B33-47BE73F3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361" y="194838"/>
            <a:ext cx="5449422" cy="689582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Фильтрация пакетов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706CE-AED5-4D9B-9F65-45C03176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2" y="1439055"/>
            <a:ext cx="8641829" cy="334280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же образом можно создать фильтр на основе любого нужного поля. Выберите его и вызовите контекстное меню, затем нажмите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выбираем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вывести только выбранные значения, или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их убрать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0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498" y="59927"/>
            <a:ext cx="5921613" cy="764532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C000"/>
                </a:solidFill>
              </a:rPr>
              <a:t>Безопасность сетевых соединений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4"/>
            <a:ext cx="8246070" cy="36729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безопасности сетевых соединений в Linux включает в себя несколько ключевых аспектов: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трафика: 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инструментов, таких как tcpdump и Wireshark, для захвата и анализа сетевого трафика. Это помогает определить подозрительные активности, такие как необычные запросы или непривычный объем данных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логов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Просмотр логов системы и приложений, таких как /var/log/auth.log, /var/log/syslog и логи веб-серверов, может помочь выявить попытки несанкционированного доступа, ошибки конфигурации и другие проблемы безопасности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 сетевых служб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Проверка настроек сетевых служб, таких как SSH, FTP, и HTTP-серверов, на предмет уязвимостей и неправильных конфигураций. Использование инструментов, таких как Nmap или OpenVAS, для сканирования портов и уязвимостей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межсетевого экрана (firewall)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Настройка iptables или nftables для контроля входящего и исходящего трафика, ограничения доступа к определенным портам и IP-адресам и предотвращения несанкционированного доступа</a:t>
            </a:r>
            <a:endParaRPr kumimoji="0" lang="ru-RU" altLang="LID4096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D0B26-C930-4C62-B0D1-E61AC35C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449" y="82412"/>
            <a:ext cx="5891632" cy="74204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FFC000"/>
                </a:solidFill>
              </a:rPr>
              <a:t>Безопасность сетевых соединений</a:t>
            </a:r>
            <a:endParaRPr lang="LID4096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CC01-FF70-416C-9EB5-340CFA2C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43" y="1341619"/>
            <a:ext cx="8447334" cy="360704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шифрования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Использование протоколов, таких как TLS/SSL для шифрования данных, передаваемых по сети, а также настройка VPN для защиты удаленного доступа.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доступом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Реализация политик безопасности для управления доступом к сетевым ресурсам, включая аутентификацию, авторизацию и учет учетных записей.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патчинг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Регулярное обновление операционной системы и приложений для устранения известных уязвимостей.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осведомленность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Проведение обучения для пользователей и администраторов о лучших практиках безопасности и потенциальных угрозах.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9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305AF-EF89-4333-9221-7A4246E7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905" y="194838"/>
            <a:ext cx="5516878" cy="64461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Wireshark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849D5-C5A1-4465-B75A-03A4E7DE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67" y="1448122"/>
            <a:ext cx="8246070" cy="326212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анализатор сетевых протоколов с открытым исходным кодом, который помогает нам видеть, что происходит внутри сети, когда мы пытаемся связаться с другими сетями. На данный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самое известное приложение для анализа сетей.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5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12884-0DD5-4643-953F-B6A7475F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885" y="194838"/>
            <a:ext cx="5486898" cy="75703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Wireshark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39C91-5764-4714-BC8F-6F902B5B0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67" y="1388499"/>
            <a:ext cx="8874177" cy="3560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следующие ключевые особенности: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пакетов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захватывать пакеты в реальном времени с любого сетевого интерфейса, поддерживаемого вашей операционной системой, включая Ethernet,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 и даже VPN-соединения.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Фильтрация трафика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 мощные возможности фильтрации, позволяющие отображать только интересующий вас трафик. Например, можно фильтровать пакеты по IP-адресу, номеру порта, протоколу или любому другому полю в заголовке пакета.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протоколов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поддерживает анализ сотен различных протоколов, включая TCP, UDP, HTTP, HTTPS, FTP, DNS и многие другие. Он может автоматически распознавать и декодировать поля протоколов в захваченных пакетах.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и визуализация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различные инструменты для анализа статистики сетевого трафика, такие как графики потока данных, таблицы сводки протоколов и анализ временных интервалов. Это помогает выявлять аномалии и оценивать производительность сети.</a:t>
            </a:r>
          </a:p>
          <a:p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186989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507D9-FD3C-4712-B98B-85B93684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341" y="194838"/>
            <a:ext cx="5419442" cy="6521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Wireshark</a:t>
            </a:r>
            <a:endParaRPr lang="LID4096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361EA6-F1E0-406B-9A11-5E95870A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431562"/>
            <a:ext cx="8686799" cy="35171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данных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Захваченные данные можно сохранить в файл для последующего анализа или обмена с коллегами.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поддерживает различные форматы файлов, включая свой собственный формат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pcap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другие популярные форматы, такие как CSV, XML и текстовые файлы.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Расширяемость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расширять с помощью плагинов и дополнительных модулей, что позволяет добавлять поддержку новых протоколов или функций анализа.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Пользовательский интерфейс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графический интерфейс пользователя (GUI), который делает его доступным для пользователей с различным уровнем опыта. Также существует версия командной строки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tshark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автоматизации задач и работы в системах без графического интерфейса.</a:t>
            </a:r>
            <a:endParaRPr lang="LID4096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6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1238B-F85C-4DB1-B308-3640E79D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409" y="194838"/>
            <a:ext cx="5524373" cy="66709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Установка </a:t>
            </a:r>
            <a:r>
              <a:rPr lang="en-US" dirty="0">
                <a:solidFill>
                  <a:srgbClr val="FFC000"/>
                </a:solidFill>
              </a:rPr>
              <a:t>Wireshark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553D8-50EA-48C9-921A-C9692D96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0" y="1236689"/>
            <a:ext cx="9009089" cy="2863121"/>
          </a:xfrm>
        </p:spPr>
        <p:txBody>
          <a:bodyPr>
            <a:normAutofit/>
          </a:bodyPr>
          <a:lstStyle/>
          <a:p>
            <a:r>
              <a:rPr lang="ru-RU" sz="2000" dirty="0"/>
              <a:t>Самый простой способ установить </a:t>
            </a:r>
            <a:r>
              <a:rPr lang="ru-RU" sz="2000" dirty="0" err="1"/>
              <a:t>Wireshark</a:t>
            </a:r>
            <a:r>
              <a:rPr lang="ru-RU" sz="2000" dirty="0"/>
              <a:t> - использовать официальные репозитории. Для этого выполните такую команду:</a:t>
            </a:r>
            <a:endParaRPr lang="LID4096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DE4BF9-FB88-4AD9-969E-627CD7065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34" y="1923960"/>
            <a:ext cx="3362794" cy="6477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A51D8C-8DAC-49F5-9D47-67188C14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99" y="1944686"/>
            <a:ext cx="4845979" cy="31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893E5-5C23-4368-A481-7C773033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885" y="194838"/>
            <a:ext cx="5486898" cy="7570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Установка </a:t>
            </a:r>
            <a:r>
              <a:rPr lang="en-US" dirty="0">
                <a:solidFill>
                  <a:srgbClr val="FFC000"/>
                </a:solidFill>
              </a:rPr>
              <a:t>Wireshark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910C5-BD9E-4C81-B6C9-6B8172BD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304143"/>
            <a:ext cx="8664315" cy="3312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Во время установки программа спросит нужно ли разрешить запускать </a:t>
            </a:r>
            <a:r>
              <a:rPr lang="ru-RU" sz="1800" dirty="0" err="1"/>
              <a:t>Wireshark</a:t>
            </a:r>
            <a:r>
              <a:rPr lang="ru-RU" sz="1800" dirty="0"/>
              <a:t> от имени обычного пользователя. Дело в том, что анализировать сетевые пакеты по умолчанию можно только от имени суперпользователя. Но запускать графические программы от имени суперпользователя не рекомендуется.</a:t>
            </a:r>
            <a:endParaRPr lang="LID4096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5AD663-B26D-4850-96A2-E5CFA2F68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86" y="2490646"/>
            <a:ext cx="4057968" cy="26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9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561BC-7BDD-4698-AE64-112924F2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825" y="194838"/>
            <a:ext cx="5396957" cy="72705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Установка </a:t>
            </a:r>
            <a:r>
              <a:rPr lang="en-US" dirty="0">
                <a:solidFill>
                  <a:srgbClr val="FFC000"/>
                </a:solidFill>
              </a:rPr>
              <a:t>Wireshark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3F7D3E-17F9-49C1-B250-369AEF022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365" y="1393423"/>
            <a:ext cx="4844704" cy="35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Экран (16:9)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Лекция 11 Анализ сетевой безопасности в Linux Старший преподаватель: Карюкин В.И.</vt:lpstr>
      <vt:lpstr>Безопасность сетевых соединений</vt:lpstr>
      <vt:lpstr>Безопасность сетевых соединений</vt:lpstr>
      <vt:lpstr>Wireshark</vt:lpstr>
      <vt:lpstr>Wireshark</vt:lpstr>
      <vt:lpstr>Wireshark</vt:lpstr>
      <vt:lpstr>Установка Wireshark</vt:lpstr>
      <vt:lpstr>Установка Wireshark</vt:lpstr>
      <vt:lpstr>Установка Wireshark</vt:lpstr>
      <vt:lpstr>Захват пакетов</vt:lpstr>
      <vt:lpstr>Захват пакетов</vt:lpstr>
      <vt:lpstr>Фильтрация пакетов</vt:lpstr>
      <vt:lpstr>Фильтрация пакетов</vt:lpstr>
      <vt:lpstr>Фильтрация пакетов</vt:lpstr>
      <vt:lpstr>Фильтрация пакетов</vt:lpstr>
      <vt:lpstr>Фильтрация пакетов</vt:lpstr>
      <vt:lpstr>Фильтрация пакетов</vt:lpstr>
      <vt:lpstr>Фильтрация пакетов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2024-04-02T10:48:18Z</dcterms:modified>
</cp:coreProperties>
</file>